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1" r:id="rId8"/>
    <p:sldId id="264"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7B32-4CF7-B43C-DECA-A86DDEB12C02}"/>
              </a:ext>
            </a:extLst>
          </p:cNvPr>
          <p:cNvSpPr>
            <a:spLocks noGrp="1"/>
          </p:cNvSpPr>
          <p:nvPr>
            <p:ph type="ctrTitle"/>
          </p:nvPr>
        </p:nvSpPr>
        <p:spPr>
          <a:xfrm>
            <a:off x="2433484" y="1548581"/>
            <a:ext cx="7074583" cy="1838083"/>
          </a:xfrm>
        </p:spPr>
        <p:txBody>
          <a:bodyPr/>
          <a:lstStyle/>
          <a:p>
            <a:r>
              <a:rPr lang="en-US" sz="3600" dirty="0">
                <a:latin typeface="Times New Roman" panose="02020603050405020304" pitchFamily="18" charset="0"/>
                <a:cs typeface="Times New Roman" panose="02020603050405020304" pitchFamily="18" charset="0"/>
              </a:rPr>
              <a:t>Socioeconomic Support as a Catalyst for Equitable Lung Cancer Care: Insights from Western Kenya</a:t>
            </a:r>
          </a:p>
        </p:txBody>
      </p:sp>
      <p:sp>
        <p:nvSpPr>
          <p:cNvPr id="3" name="Subtitle 2">
            <a:extLst>
              <a:ext uri="{FF2B5EF4-FFF2-40B4-BE49-F238E27FC236}">
                <a16:creationId xmlns:a16="http://schemas.microsoft.com/office/drawing/2014/main" id="{F2333C96-05AE-8762-D259-A1D8DB4F2BF5}"/>
              </a:ext>
            </a:extLst>
          </p:cNvPr>
          <p:cNvSpPr>
            <a:spLocks noGrp="1"/>
          </p:cNvSpPr>
          <p:nvPr>
            <p:ph type="subTitle" idx="1"/>
          </p:nvPr>
        </p:nvSpPr>
        <p:spPr/>
        <p:txBody>
          <a:bodyPr>
            <a:normAutofit fontScale="92500" lnSpcReduction="20000"/>
          </a:bodyPr>
          <a:lstStyle/>
          <a:p>
            <a:r>
              <a:rPr lang="en-US" sz="2200" b="1" dirty="0">
                <a:latin typeface="Times New Roman" panose="02020603050405020304" pitchFamily="18" charset="0"/>
                <a:cs typeface="Times New Roman" panose="02020603050405020304" pitchFamily="18" charset="0"/>
              </a:rPr>
              <a:t>Authors:</a:t>
            </a:r>
            <a:r>
              <a:rPr lang="en-US" sz="2200" dirty="0">
                <a:latin typeface="Times New Roman" panose="02020603050405020304" pitchFamily="18" charset="0"/>
                <a:cs typeface="Times New Roman" panose="02020603050405020304" pitchFamily="18" charset="0"/>
              </a:rPr>
              <a:t> Catherine </a:t>
            </a:r>
            <a:r>
              <a:rPr lang="en-US" sz="2200" dirty="0" err="1">
                <a:latin typeface="Times New Roman" panose="02020603050405020304" pitchFamily="18" charset="0"/>
                <a:cs typeface="Times New Roman" panose="02020603050405020304" pitchFamily="18" charset="0"/>
              </a:rPr>
              <a:t>Ronoh</a:t>
            </a:r>
            <a:r>
              <a:rPr lang="en-US" sz="2200" dirty="0">
                <a:latin typeface="Times New Roman" panose="02020603050405020304" pitchFamily="18" charset="0"/>
                <a:cs typeface="Times New Roman" panose="02020603050405020304" pitchFamily="18" charset="0"/>
              </a:rPr>
              <a:t>- Oncology Clinical Officer</a:t>
            </a:r>
            <a:br>
              <a:rPr lang="en-US" sz="2200"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Co-authors:</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Lawrence Atundo, Ruth Chebet,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Madrine Wanja,</a:t>
            </a:r>
            <a:r>
              <a:rPr lang="en-US" sz="2200" i="1" dirty="0">
                <a:latin typeface="Times New Roman" panose="02020603050405020304" pitchFamily="18" charset="0"/>
                <a:cs typeface="Times New Roman" panose="02020603050405020304" pitchFamily="18" charset="0"/>
              </a:rPr>
              <a:t>Micah Odoyo.</a:t>
            </a:r>
          </a:p>
          <a:p>
            <a:r>
              <a:rPr lang="en-US" sz="2200" b="1" dirty="0">
                <a:latin typeface="Times New Roman" panose="02020603050405020304" pitchFamily="18" charset="0"/>
                <a:cs typeface="Times New Roman" panose="02020603050405020304" pitchFamily="18" charset="0"/>
              </a:rPr>
              <a:t>Institutional affiliation</a:t>
            </a:r>
            <a:r>
              <a:rPr lang="en-US" sz="2200" dirty="0">
                <a:latin typeface="Times New Roman" panose="02020603050405020304" pitchFamily="18" charset="0"/>
                <a:cs typeface="Times New Roman" panose="02020603050405020304" pitchFamily="18" charset="0"/>
              </a:rPr>
              <a:t>: MTRH-AMPATH</a:t>
            </a:r>
          </a:p>
          <a:p>
            <a:endParaRPr lang="en-US" dirty="0"/>
          </a:p>
        </p:txBody>
      </p:sp>
    </p:spTree>
    <p:extLst>
      <p:ext uri="{BB962C8B-B14F-4D97-AF65-F5344CB8AC3E}">
        <p14:creationId xmlns:p14="http://schemas.microsoft.com/office/powerpoint/2010/main" val="261691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ED4C-F8D8-8361-2CF1-80310FEC012C}"/>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7A294DE1-C896-5884-F50A-C01F4C4EEA78}"/>
              </a:ext>
            </a:extLst>
          </p:cNvPr>
          <p:cNvSpPr>
            <a:spLocks noGrp="1"/>
          </p:cNvSpPr>
          <p:nvPr>
            <p:ph idx="1"/>
          </p:nvPr>
        </p:nvSpPr>
        <p:spPr/>
        <p:txBody>
          <a:bodyPr/>
          <a:lstStyle/>
          <a:p>
            <a:pPr marL="0" indent="0">
              <a:buNone/>
            </a:pPr>
            <a:r>
              <a:rPr lang="en-US" b="0" i="0" dirty="0">
                <a:solidFill>
                  <a:srgbClr val="1C1C1C"/>
                </a:solidFill>
                <a:effectLst/>
                <a:latin typeface="Times New Roman" panose="02020603050405020304" pitchFamily="18" charset="0"/>
                <a:cs typeface="Times New Roman" panose="02020603050405020304" pitchFamily="18" charset="0"/>
              </a:rPr>
              <a:t>In low- and middle-income countries, lung cancer outcomes remain poor due to socioeconomic barriers that delay diagnosis and disrupt care continuity. </a:t>
            </a:r>
          </a:p>
          <a:p>
            <a:pPr marL="0" indent="0">
              <a:buNone/>
            </a:pPr>
            <a:r>
              <a:rPr lang="en-US" b="0" i="0" dirty="0">
                <a:solidFill>
                  <a:srgbClr val="1C1C1C"/>
                </a:solidFill>
                <a:effectLst/>
                <a:latin typeface="Times New Roman" panose="02020603050405020304" pitchFamily="18" charset="0"/>
                <a:cs typeface="Times New Roman" panose="02020603050405020304" pitchFamily="18" charset="0"/>
              </a:rPr>
              <a:t>In Western Kenya, high transportation and diagnostic costs often delay care-seeking and treatment. </a:t>
            </a:r>
          </a:p>
          <a:p>
            <a:pPr marL="0" indent="0">
              <a:buNone/>
            </a:pPr>
            <a:r>
              <a:rPr lang="en-US" b="0" i="0" dirty="0">
                <a:solidFill>
                  <a:srgbClr val="1C1C1C"/>
                </a:solidFill>
                <a:effectLst/>
                <a:latin typeface="Times New Roman" panose="02020603050405020304" pitchFamily="18" charset="0"/>
                <a:cs typeface="Times New Roman" panose="02020603050405020304" pitchFamily="18" charset="0"/>
              </a:rPr>
              <a:t>This study assesses the impact of socioeconomic support on lung cancer care engagement and continuity at MTRH.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88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E6B7-F474-7A75-0FF6-33CCC1A2FF72}"/>
              </a:ext>
            </a:extLst>
          </p:cNvPr>
          <p:cNvSpPr>
            <a:spLocks noGrp="1"/>
          </p:cNvSpPr>
          <p:nvPr>
            <p:ph type="title"/>
          </p:nvPr>
        </p:nvSpPr>
        <p:spPr/>
        <p:txBody>
          <a:bodyPr/>
          <a:lstStyle/>
          <a:p>
            <a:r>
              <a:rPr lang="en-US" b="1" dirty="0"/>
              <a:t>METHODOLOGY</a:t>
            </a:r>
          </a:p>
        </p:txBody>
      </p:sp>
      <p:sp>
        <p:nvSpPr>
          <p:cNvPr id="3" name="Content Placeholder 2">
            <a:extLst>
              <a:ext uri="{FF2B5EF4-FFF2-40B4-BE49-F238E27FC236}">
                <a16:creationId xmlns:a16="http://schemas.microsoft.com/office/drawing/2014/main" id="{E6222E92-D8B6-EA51-DF04-9B0EFC9EDB84}"/>
              </a:ext>
            </a:extLst>
          </p:cNvPr>
          <p:cNvSpPr>
            <a:spLocks noGrp="1"/>
          </p:cNvSpPr>
          <p:nvPr>
            <p:ph idx="1"/>
          </p:nvPr>
        </p:nvSpPr>
        <p:spPr/>
        <p:txBody>
          <a:bodyPr>
            <a:normAutofit/>
          </a:bodyPr>
          <a:lstStyle/>
          <a:p>
            <a:pPr marL="0" indent="0">
              <a:buNone/>
            </a:pPr>
            <a:r>
              <a:rPr lang="en-US" b="0" i="0" dirty="0">
                <a:solidFill>
                  <a:srgbClr val="1C1C1C"/>
                </a:solidFill>
                <a:effectLst/>
                <a:latin typeface="Times New Roman" panose="02020603050405020304" pitchFamily="18" charset="0"/>
                <a:cs typeface="Times New Roman" panose="02020603050405020304" pitchFamily="18" charset="0"/>
              </a:rPr>
              <a:t>A retrospective analysis was conducted for patients enrolled in the Lung Program at MTRH from January to December 2024. The study included patients diagnosed with lung cancer who received financial support for services across the care cascade. </a:t>
            </a:r>
          </a:p>
          <a:p>
            <a:pPr marL="0" indent="0">
              <a:buNone/>
            </a:pPr>
            <a:r>
              <a:rPr lang="en-US" b="0" i="0" dirty="0">
                <a:solidFill>
                  <a:srgbClr val="1C1C1C"/>
                </a:solidFill>
                <a:effectLst/>
                <a:latin typeface="Times New Roman" panose="02020603050405020304" pitchFamily="18" charset="0"/>
                <a:cs typeface="Times New Roman" panose="02020603050405020304" pitchFamily="18" charset="0"/>
              </a:rPr>
              <a:t>Support covered imaging, laboratory work-ups, immunohistochemistry (IHC), staging, and transport reimbursements for patients and caregivers.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45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2B4C-3479-D364-BDC1-12F813A6C44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METHODOLOGY CONT..</a:t>
            </a:r>
          </a:p>
        </p:txBody>
      </p:sp>
      <p:sp>
        <p:nvSpPr>
          <p:cNvPr id="3" name="Content Placeholder 2">
            <a:extLst>
              <a:ext uri="{FF2B5EF4-FFF2-40B4-BE49-F238E27FC236}">
                <a16:creationId xmlns:a16="http://schemas.microsoft.com/office/drawing/2014/main" id="{7A33B77D-EE1B-6528-FFB4-1AC6225BFCC1}"/>
              </a:ext>
            </a:extLst>
          </p:cNvPr>
          <p:cNvSpPr>
            <a:spLocks noGrp="1"/>
          </p:cNvSpPr>
          <p:nvPr>
            <p:ph idx="1"/>
          </p:nvPr>
        </p:nvSpPr>
        <p:spPr/>
        <p:txBody>
          <a:bodyPr>
            <a:normAutofit fontScale="92500" lnSpcReduction="20000"/>
          </a:bodyPr>
          <a:lstStyle/>
          <a:p>
            <a:pPr marL="0" indent="0">
              <a:buNone/>
            </a:pPr>
            <a:r>
              <a:rPr lang="en-US" dirty="0">
                <a:solidFill>
                  <a:srgbClr val="1C1C1C"/>
                </a:solidFill>
                <a:latin typeface="Times New Roman" panose="02020603050405020304" pitchFamily="18" charset="0"/>
                <a:cs typeface="Times New Roman" panose="02020603050405020304" pitchFamily="18" charset="0"/>
              </a:rPr>
              <a:t>Support covered:</a:t>
            </a:r>
          </a:p>
          <a:p>
            <a:pPr>
              <a:buFont typeface="Wingdings" panose="05000000000000000000" pitchFamily="2" charset="2"/>
              <a:buChar char="Ø"/>
            </a:pPr>
            <a:r>
              <a:rPr lang="en-US" dirty="0">
                <a:solidFill>
                  <a:srgbClr val="1C1C1C"/>
                </a:solidFill>
                <a:latin typeface="Times New Roman" panose="02020603050405020304" pitchFamily="18" charset="0"/>
                <a:cs typeface="Times New Roman" panose="02020603050405020304" pitchFamily="18" charset="0"/>
              </a:rPr>
              <a:t>Imaging.</a:t>
            </a:r>
          </a:p>
          <a:p>
            <a:pPr>
              <a:buFont typeface="Wingdings" panose="05000000000000000000" pitchFamily="2" charset="2"/>
              <a:buChar char="Ø"/>
            </a:pPr>
            <a:r>
              <a:rPr lang="en-US" dirty="0">
                <a:solidFill>
                  <a:srgbClr val="1C1C1C"/>
                </a:solidFill>
                <a:latin typeface="Times New Roman" panose="02020603050405020304" pitchFamily="18" charset="0"/>
                <a:cs typeface="Times New Roman" panose="02020603050405020304" pitchFamily="18" charset="0"/>
              </a:rPr>
              <a:t>laboratory work-ups.</a:t>
            </a:r>
          </a:p>
          <a:p>
            <a:pPr>
              <a:buFont typeface="Wingdings" panose="05000000000000000000" pitchFamily="2" charset="2"/>
              <a:buChar char="Ø"/>
            </a:pPr>
            <a:r>
              <a:rPr lang="en-US" dirty="0">
                <a:solidFill>
                  <a:srgbClr val="1C1C1C"/>
                </a:solidFill>
                <a:latin typeface="Times New Roman" panose="02020603050405020304" pitchFamily="18" charset="0"/>
                <a:cs typeface="Times New Roman" panose="02020603050405020304" pitchFamily="18" charset="0"/>
              </a:rPr>
              <a:t>immunohistochemistry (IHC).</a:t>
            </a:r>
          </a:p>
          <a:p>
            <a:pPr>
              <a:buFont typeface="Wingdings" panose="05000000000000000000" pitchFamily="2" charset="2"/>
              <a:buChar char="Ø"/>
            </a:pPr>
            <a:r>
              <a:rPr lang="en-US" dirty="0">
                <a:solidFill>
                  <a:srgbClr val="1C1C1C"/>
                </a:solidFill>
                <a:latin typeface="Times New Roman" panose="02020603050405020304" pitchFamily="18" charset="0"/>
                <a:cs typeface="Times New Roman" panose="02020603050405020304" pitchFamily="18" charset="0"/>
              </a:rPr>
              <a:t>Staging.</a:t>
            </a:r>
          </a:p>
          <a:p>
            <a:pPr>
              <a:buFont typeface="Wingdings" panose="05000000000000000000" pitchFamily="2" charset="2"/>
              <a:buChar char="Ø"/>
            </a:pPr>
            <a:r>
              <a:rPr lang="en-US" dirty="0">
                <a:solidFill>
                  <a:srgbClr val="1C1C1C"/>
                </a:solidFill>
                <a:latin typeface="Times New Roman" panose="02020603050405020304" pitchFamily="18" charset="0"/>
                <a:cs typeface="Times New Roman" panose="02020603050405020304" pitchFamily="18" charset="0"/>
              </a:rPr>
              <a:t>Transport reimbursements for patients and caregivers.</a:t>
            </a:r>
          </a:p>
          <a:p>
            <a:pPr marL="0" indent="0">
              <a:buNone/>
            </a:pPr>
            <a:r>
              <a:rPr lang="en-US" dirty="0">
                <a:solidFill>
                  <a:srgbClr val="1C1C1C"/>
                </a:solidFill>
                <a:latin typeface="Times New Roman" panose="02020603050405020304" pitchFamily="18" charset="0"/>
                <a:cs typeface="Times New Roman" panose="02020603050405020304" pitchFamily="18" charset="0"/>
              </a:rPr>
              <a:t>Qualitative input from social workers provided contextual insights into patient experiences and barriers.</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324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1071-1772-C788-CE98-60DC9B2D20CD}"/>
              </a:ext>
            </a:extLst>
          </p:cNvPr>
          <p:cNvSpPr>
            <a:spLocks noGrp="1"/>
          </p:cNvSpPr>
          <p:nvPr>
            <p:ph type="title"/>
          </p:nvPr>
        </p:nvSpPr>
        <p:spPr/>
        <p:txBody>
          <a:bodyPr/>
          <a:lstStyle/>
          <a:p>
            <a:r>
              <a:rPr lang="en-US" b="1" dirty="0"/>
              <a:t>RESULTS</a:t>
            </a:r>
          </a:p>
        </p:txBody>
      </p:sp>
      <p:sp>
        <p:nvSpPr>
          <p:cNvPr id="3" name="Content Placeholder 2">
            <a:extLst>
              <a:ext uri="{FF2B5EF4-FFF2-40B4-BE49-F238E27FC236}">
                <a16:creationId xmlns:a16="http://schemas.microsoft.com/office/drawing/2014/main" id="{4215CBDA-5940-0819-B674-F7A47610BD83}"/>
              </a:ext>
            </a:extLst>
          </p:cNvPr>
          <p:cNvSpPr>
            <a:spLocks noGrp="1"/>
          </p:cNvSpPr>
          <p:nvPr>
            <p:ph idx="1"/>
          </p:nvPr>
        </p:nvSpPr>
        <p:spPr>
          <a:xfrm>
            <a:off x="1295401" y="2403987"/>
            <a:ext cx="9601196" cy="3471881"/>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Among 56 patients diagnosed, 37 received imaging support, 26 laboratory work-ups, 33 transport reimbursements, 16 IHC and staging.</a:t>
            </a:r>
          </a:p>
          <a:p>
            <a:pPr marL="0" indent="0">
              <a:buNone/>
            </a:pPr>
            <a:r>
              <a:rPr lang="en-US" dirty="0">
                <a:latin typeface="Times New Roman" panose="02020603050405020304" pitchFamily="18" charset="0"/>
                <a:cs typeface="Times New Roman" panose="02020603050405020304" pitchFamily="18" charset="0"/>
              </a:rPr>
              <a:t>Care engagement and adherence were measured through attendance logs, completion of diagnostic milestones, and timeliness of treatment initiation.</a:t>
            </a:r>
          </a:p>
          <a:p>
            <a:pPr marL="0" indent="0">
              <a:buNone/>
            </a:pPr>
            <a:r>
              <a:rPr lang="en-US" dirty="0">
                <a:latin typeface="Times New Roman" panose="02020603050405020304" pitchFamily="18" charset="0"/>
                <a:cs typeface="Times New Roman" panose="02020603050405020304" pitchFamily="18" charset="0"/>
              </a:rPr>
              <a:t>Supported patients demonstrated higher completion rates of diagnostic procedures and consistent follow-up attendance compared to those without assistance.</a:t>
            </a:r>
            <a:endParaRPr lang="en-US" b="0" i="0" dirty="0">
              <a:solidFill>
                <a:srgbClr val="1C1C1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25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391E-3559-7A35-623C-8891B387B6C4}"/>
              </a:ext>
            </a:extLst>
          </p:cNvPr>
          <p:cNvSpPr>
            <a:spLocks noGrp="1"/>
          </p:cNvSpPr>
          <p:nvPr>
            <p:ph type="title"/>
          </p:nvPr>
        </p:nvSpPr>
        <p:spPr>
          <a:xfrm>
            <a:off x="1295402" y="982132"/>
            <a:ext cx="9072714" cy="271481"/>
          </a:xfrm>
        </p:spPr>
        <p:txBody>
          <a:bodyPr>
            <a:normAutofit fontScale="90000"/>
          </a:bodyPr>
          <a:lstStyle/>
          <a:p>
            <a:r>
              <a:rPr lang="en-US" b="1" dirty="0"/>
              <a:t>RESULTS CONT..</a:t>
            </a:r>
          </a:p>
        </p:txBody>
      </p:sp>
      <p:pic>
        <p:nvPicPr>
          <p:cNvPr id="9" name="Content Placeholder 8">
            <a:extLst>
              <a:ext uri="{FF2B5EF4-FFF2-40B4-BE49-F238E27FC236}">
                <a16:creationId xmlns:a16="http://schemas.microsoft.com/office/drawing/2014/main" id="{C24E52E9-B417-5797-276A-942F92A7335C}"/>
              </a:ext>
            </a:extLst>
          </p:cNvPr>
          <p:cNvPicPr>
            <a:picLocks noGrp="1" noChangeAspect="1"/>
          </p:cNvPicPr>
          <p:nvPr>
            <p:ph idx="1"/>
          </p:nvPr>
        </p:nvPicPr>
        <p:blipFill>
          <a:blip r:embed="rId2"/>
          <a:stretch>
            <a:fillRect/>
          </a:stretch>
        </p:blipFill>
        <p:spPr>
          <a:xfrm>
            <a:off x="1295402" y="1474839"/>
            <a:ext cx="9601196" cy="4748980"/>
          </a:xfrm>
        </p:spPr>
      </p:pic>
    </p:spTree>
    <p:extLst>
      <p:ext uri="{BB962C8B-B14F-4D97-AF65-F5344CB8AC3E}">
        <p14:creationId xmlns:p14="http://schemas.microsoft.com/office/powerpoint/2010/main" val="180045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7A88-83D9-DE0C-2C02-E8667BC83934}"/>
              </a:ext>
            </a:extLst>
          </p:cNvPr>
          <p:cNvSpPr>
            <a:spLocks noGrp="1"/>
          </p:cNvSpPr>
          <p:nvPr>
            <p:ph type="title"/>
          </p:nvPr>
        </p:nvSpPr>
        <p:spPr/>
        <p:txBody>
          <a:bodyPr/>
          <a:lstStyle/>
          <a:p>
            <a:r>
              <a:rPr lang="en-US" b="1" dirty="0"/>
              <a:t>DISCUSSION</a:t>
            </a:r>
          </a:p>
        </p:txBody>
      </p:sp>
      <p:sp>
        <p:nvSpPr>
          <p:cNvPr id="3" name="Content Placeholder 2">
            <a:extLst>
              <a:ext uri="{FF2B5EF4-FFF2-40B4-BE49-F238E27FC236}">
                <a16:creationId xmlns:a16="http://schemas.microsoft.com/office/drawing/2014/main" id="{6994D671-2D49-347B-FA95-5D3D83403CF5}"/>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Socioeconomic support mitigated financial barriers, improving continuity of care and reducing delays in the diagnostic and treatment cascade.</a:t>
            </a:r>
          </a:p>
        </p:txBody>
      </p:sp>
    </p:spTree>
    <p:extLst>
      <p:ext uri="{BB962C8B-B14F-4D97-AF65-F5344CB8AC3E}">
        <p14:creationId xmlns:p14="http://schemas.microsoft.com/office/powerpoint/2010/main" val="237052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732D-C5F4-B096-9651-5A375867A22D}"/>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A701B4B9-A765-6B3D-0F10-A6A27EFD4E5B}"/>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Integrating socioeconomic support enhances equitable access and adherence to lung cancer care in resource-limited settings. </a:t>
            </a:r>
          </a:p>
          <a:p>
            <a:pPr marL="0" indent="0">
              <a:buNone/>
            </a:pPr>
            <a:r>
              <a:rPr lang="en-US" dirty="0">
                <a:latin typeface="Times New Roman" panose="02020603050405020304" pitchFamily="18" charset="0"/>
                <a:cs typeface="Times New Roman" panose="02020603050405020304" pitchFamily="18" charset="0"/>
              </a:rPr>
              <a:t>Scaling such initiatives can strengthen cancer care delivery and improve patient outcomes in Western Kenya.</a:t>
            </a:r>
          </a:p>
        </p:txBody>
      </p:sp>
    </p:spTree>
    <p:extLst>
      <p:ext uri="{BB962C8B-B14F-4D97-AF65-F5344CB8AC3E}">
        <p14:creationId xmlns:p14="http://schemas.microsoft.com/office/powerpoint/2010/main" val="71638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7919-08E1-CFDB-7936-B479E0542A15}"/>
              </a:ext>
            </a:extLst>
          </p:cNvPr>
          <p:cNvSpPr>
            <a:spLocks noGrp="1"/>
          </p:cNvSpPr>
          <p:nvPr>
            <p:ph type="title"/>
          </p:nvPr>
        </p:nvSpPr>
        <p:spPr/>
        <p:txBody>
          <a:bodyPr/>
          <a:lstStyle/>
          <a:p>
            <a:r>
              <a:rPr lang="en-US" b="1" dirty="0"/>
              <a:t>KEYWORDS</a:t>
            </a:r>
          </a:p>
        </p:txBody>
      </p:sp>
      <p:sp>
        <p:nvSpPr>
          <p:cNvPr id="3" name="Content Placeholder 2">
            <a:extLst>
              <a:ext uri="{FF2B5EF4-FFF2-40B4-BE49-F238E27FC236}">
                <a16:creationId xmlns:a16="http://schemas.microsoft.com/office/drawing/2014/main" id="{BD74E9E9-2785-50DE-999F-8D9E5E906203}"/>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Keywords Lung cancer, socio-economic support, Health equity, access to care, resource limited settings.</a:t>
            </a:r>
          </a:p>
        </p:txBody>
      </p:sp>
    </p:spTree>
    <p:extLst>
      <p:ext uri="{BB962C8B-B14F-4D97-AF65-F5344CB8AC3E}">
        <p14:creationId xmlns:p14="http://schemas.microsoft.com/office/powerpoint/2010/main" val="36448835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67</TotalTime>
  <Words>337</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Garamond</vt:lpstr>
      <vt:lpstr>Times New Roman</vt:lpstr>
      <vt:lpstr>Wingdings</vt:lpstr>
      <vt:lpstr>Organic</vt:lpstr>
      <vt:lpstr>Socioeconomic Support as a Catalyst for Equitable Lung Cancer Care: Insights from Western Kenya</vt:lpstr>
      <vt:lpstr>INTRODUCTION</vt:lpstr>
      <vt:lpstr>METHODOLOGY</vt:lpstr>
      <vt:lpstr>METHODOLOGY CONT..</vt:lpstr>
      <vt:lpstr>RESULTS</vt:lpstr>
      <vt:lpstr>RESULTS CONT..</vt:lpstr>
      <vt:lpstr>DISCUSSION</vt:lpstr>
      <vt:lpstr>CONCLUSION</vt:lpstr>
      <vt:lpstr>KEYWORDS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Socioeconomic Support as a Catalyst for Equitable Lung Cancer Care: Insights from Western Kenya</dc:title>
  <dc:creator>Micah Odoyo</dc:creator>
  <cp:lastModifiedBy>Administrator</cp:lastModifiedBy>
  <cp:revision>3</cp:revision>
  <dcterms:created xsi:type="dcterms:W3CDTF">2025-10-08T09:25:04Z</dcterms:created>
  <dcterms:modified xsi:type="dcterms:W3CDTF">2025-10-14T17:34:11Z</dcterms:modified>
</cp:coreProperties>
</file>